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1" r:id="rId4"/>
    <p:sldId id="264" r:id="rId5"/>
    <p:sldId id="265" r:id="rId6"/>
    <p:sldId id="257" r:id="rId7"/>
    <p:sldId id="271" r:id="rId8"/>
    <p:sldId id="268" r:id="rId9"/>
    <p:sldId id="273" r:id="rId10"/>
    <p:sldId id="272" r:id="rId11"/>
    <p:sldId id="274" r:id="rId12"/>
    <p:sldId id="275" r:id="rId13"/>
    <p:sldId id="276" r:id="rId14"/>
    <p:sldId id="277" r:id="rId15"/>
    <p:sldId id="278" r:id="rId16"/>
    <p:sldId id="279" r:id="rId17"/>
    <p:sldId id="281" r:id="rId18"/>
    <p:sldId id="280" r:id="rId19"/>
    <p:sldId id="283" r:id="rId20"/>
    <p:sldId id="282" r:id="rId21"/>
    <p:sldId id="284" r:id="rId22"/>
    <p:sldId id="285" r:id="rId23"/>
    <p:sldId id="287" r:id="rId24"/>
    <p:sldId id="286" r:id="rId25"/>
    <p:sldId id="288" r:id="rId26"/>
    <p:sldId id="289" r:id="rId27"/>
    <p:sldId id="290" r:id="rId28"/>
    <p:sldId id="291" r:id="rId29"/>
    <p:sldId id="293" r:id="rId30"/>
    <p:sldId id="292" r:id="rId31"/>
    <p:sldId id="294" r:id="rId32"/>
    <p:sldId id="295" r:id="rId33"/>
    <p:sldId id="297" r:id="rId34"/>
    <p:sldId id="29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53" autoAdjust="0"/>
    <p:restoredTop sz="94660"/>
  </p:normalViewPr>
  <p:slideViewPr>
    <p:cSldViewPr snapToGrid="0">
      <p:cViewPr varScale="1">
        <p:scale>
          <a:sx n="78" d="100"/>
          <a:sy n="78" d="100"/>
        </p:scale>
        <p:origin x="4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84102-0F5F-4F2D-A723-EF605FA7E923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7BA98-91E2-4A7D-87A3-8CE687167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386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84102-0F5F-4F2D-A723-EF605FA7E923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7BA98-91E2-4A7D-87A3-8CE687167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4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84102-0F5F-4F2D-A723-EF605FA7E923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7BA98-91E2-4A7D-87A3-8CE687167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54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84102-0F5F-4F2D-A723-EF605FA7E923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7BA98-91E2-4A7D-87A3-8CE687167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16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84102-0F5F-4F2D-A723-EF605FA7E923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7BA98-91E2-4A7D-87A3-8CE687167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579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84102-0F5F-4F2D-A723-EF605FA7E923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7BA98-91E2-4A7D-87A3-8CE687167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79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84102-0F5F-4F2D-A723-EF605FA7E923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7BA98-91E2-4A7D-87A3-8CE687167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48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84102-0F5F-4F2D-A723-EF605FA7E923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7BA98-91E2-4A7D-87A3-8CE687167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66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84102-0F5F-4F2D-A723-EF605FA7E923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7BA98-91E2-4A7D-87A3-8CE687167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692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84102-0F5F-4F2D-A723-EF605FA7E923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7BA98-91E2-4A7D-87A3-8CE687167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119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84102-0F5F-4F2D-A723-EF605FA7E923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7BA98-91E2-4A7D-87A3-8CE687167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56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84102-0F5F-4F2D-A723-EF605FA7E923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7BA98-91E2-4A7D-87A3-8CE687167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125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F84102-0F5F-4F2D-A723-EF605FA7E923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97BA98-91E2-4A7D-87A3-8CE68716797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245660" y="6176963"/>
            <a:ext cx="2524836" cy="688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418257"/>
            <a:ext cx="861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mtClean="0"/>
              <a:t>Source: UCI Machine Learning Repository (Seoul Bike Sharing Demand Dataset)</a:t>
            </a:r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689419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5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66216"/>
          </a:xfrm>
        </p:spPr>
        <p:txBody>
          <a:bodyPr>
            <a:normAutofit fontScale="90000"/>
          </a:bodyPr>
          <a:lstStyle/>
          <a:p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</p:spPr>
      </p:pic>
      <p:sp>
        <p:nvSpPr>
          <p:cNvPr id="9" name="TextBox 8"/>
          <p:cNvSpPr txBox="1"/>
          <p:nvPr/>
        </p:nvSpPr>
        <p:spPr>
          <a:xfrm flipH="1">
            <a:off x="777855" y="2424261"/>
            <a:ext cx="643172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67265" y="2150076"/>
            <a:ext cx="1569308" cy="102561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03</a:t>
            </a:r>
            <a:endParaRPr lang="en-US" sz="4000" dirty="0"/>
          </a:p>
        </p:txBody>
      </p:sp>
      <p:sp>
        <p:nvSpPr>
          <p:cNvPr id="14" name="TextBox 13"/>
          <p:cNvSpPr txBox="1"/>
          <p:nvPr/>
        </p:nvSpPr>
        <p:spPr>
          <a:xfrm>
            <a:off x="358345" y="3275464"/>
            <a:ext cx="5548185" cy="12749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4800" dirty="0" smtClean="0">
                <a:latin typeface="Arial Black" panose="020B0A04020102020204" pitchFamily="34" charset="0"/>
              </a:rPr>
              <a:t>Data Exploration</a:t>
            </a:r>
          </a:p>
          <a:p>
            <a:endParaRPr lang="en-US" sz="4800" dirty="0" smtClean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8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 Black" panose="020B0A04020102020204" pitchFamily="34" charset="0"/>
              </a:rPr>
              <a:t>Summary Statistics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804087"/>
            <a:ext cx="10604156" cy="437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91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 Black" panose="020B0A04020102020204" pitchFamily="34" charset="0"/>
              </a:rPr>
              <a:t>Summary Statistics - Histogram</a:t>
            </a:r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677" y="1690689"/>
            <a:ext cx="5126015" cy="33137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290" y="1842868"/>
            <a:ext cx="5176861" cy="31616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2677" y="5247250"/>
            <a:ext cx="5237226" cy="12921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i="1" dirty="0">
                <a:latin typeface="Arial Black" panose="020B0A04020102020204" pitchFamily="34" charset="0"/>
              </a:rPr>
              <a:t>The distribution is right-skewed, indicating a higher frequency of lower rental counts</a:t>
            </a:r>
            <a:r>
              <a:rPr lang="en-US" sz="1400" i="1" dirty="0" smtClean="0">
                <a:latin typeface="Arial Black" panose="020B0A0402010202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Arial Black" panose="020B0A04020102020204" pitchFamily="34" charset="0"/>
              </a:rPr>
              <a:t>Most bike rental counts are below 1,000, with a few days experiencing very high rentals</a:t>
            </a:r>
            <a:endParaRPr lang="en-US" sz="1400" i="1" dirty="0">
              <a:latin typeface="Arial Black" panose="020B0A04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81290" y="5247250"/>
            <a:ext cx="51768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i="1" dirty="0">
                <a:latin typeface="Arial Black" panose="020B0A04020102020204" pitchFamily="34" charset="0"/>
              </a:rPr>
              <a:t>The temperature distribution appears approximately normal, with most values concentrated between 0°C and 30°C</a:t>
            </a:r>
            <a:r>
              <a:rPr lang="en-US" sz="1400" i="1" dirty="0" smtClean="0">
                <a:latin typeface="Arial Black" panose="020B0A0402010202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i="1" dirty="0">
                <a:latin typeface="Arial Black" panose="020B0A04020102020204" pitchFamily="34" charset="0"/>
              </a:rPr>
              <a:t>The distribution is slightly left-skewed, reflecting more occurrences of lower temperatures in Seoul.</a:t>
            </a:r>
          </a:p>
        </p:txBody>
      </p:sp>
    </p:spTree>
    <p:extLst>
      <p:ext uri="{BB962C8B-B14F-4D97-AF65-F5344CB8AC3E}">
        <p14:creationId xmlns:p14="http://schemas.microsoft.com/office/powerpoint/2010/main" val="4122131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Summary Statistics - </a:t>
            </a:r>
            <a:r>
              <a:rPr lang="en-US" dirty="0" smtClean="0">
                <a:latin typeface="Arial Black" panose="020B0A04020102020204" pitchFamily="34" charset="0"/>
              </a:rPr>
              <a:t>Bar plot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33379"/>
            <a:ext cx="5325284" cy="33762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907" y="1533380"/>
            <a:ext cx="5377428" cy="33762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3218" y="5078437"/>
            <a:ext cx="591026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i="1" dirty="0">
                <a:latin typeface="Arial Black" panose="020B0A04020102020204" pitchFamily="34" charset="0"/>
              </a:rPr>
              <a:t>The majority of bike rentals occur on non-holiday days, indicating higher demand during regular days</a:t>
            </a:r>
            <a:r>
              <a:rPr lang="en-US" sz="1400" i="1" dirty="0" smtClean="0">
                <a:latin typeface="Arial Black" panose="020B0A0402010202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i="1" dirty="0">
                <a:latin typeface="Arial Black" panose="020B0A04020102020204" pitchFamily="34" charset="0"/>
              </a:rPr>
              <a:t>There is a significantly lower count of rentals on holidays, suggesting reduced activity or different travel behavior on holidays.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88907" y="5078437"/>
            <a:ext cx="553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009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Summary Statistics - </a:t>
            </a:r>
            <a:r>
              <a:rPr lang="en-US" dirty="0" smtClean="0">
                <a:latin typeface="Arial Black" panose="020B0A04020102020204" pitchFamily="34" charset="0"/>
              </a:rPr>
              <a:t>Boxplot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2024" y="1690689"/>
            <a:ext cx="4093699" cy="3503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393" y="1690689"/>
            <a:ext cx="4431323" cy="35198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5083" y="5210523"/>
            <a:ext cx="5486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350" i="1" dirty="0">
                <a:latin typeface="Arial Black" panose="020B0A04020102020204" pitchFamily="34" charset="0"/>
              </a:rPr>
              <a:t>The temperature distribution is centered around 12-15°C, indicating a moderate climate throughout the year</a:t>
            </a:r>
            <a:r>
              <a:rPr lang="en-US" sz="1350" i="1" dirty="0" smtClean="0">
                <a:latin typeface="Arial Black" panose="020B0A0402010202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350" i="1" dirty="0">
                <a:latin typeface="Arial Black" panose="020B0A04020102020204" pitchFamily="34" charset="0"/>
              </a:rPr>
              <a:t>The absence of extreme outliers suggests a consistent temperature range, making it a reliable variable for analysis.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6393" y="5210523"/>
            <a:ext cx="530352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350" i="1" dirty="0">
                <a:latin typeface="Arial Black" panose="020B0A04020102020204" pitchFamily="34" charset="0"/>
              </a:rPr>
              <a:t>The majority of bike rentals are concentrated in the lower range, with a few high-demand instances appearing as outliers</a:t>
            </a:r>
            <a:r>
              <a:rPr lang="en-US" sz="1350" i="1" dirty="0" smtClean="0">
                <a:latin typeface="Arial Black" panose="020B0A0402010202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350" i="1" dirty="0">
                <a:latin typeface="Arial Black" panose="020B0A04020102020204" pitchFamily="34" charset="0"/>
              </a:rPr>
              <a:t>The presence of outliers highlights occasional spikes in bike rentals, which may be influenced by special events or favorable conditions.</a:t>
            </a:r>
          </a:p>
        </p:txBody>
      </p:sp>
    </p:spTree>
    <p:extLst>
      <p:ext uri="{BB962C8B-B14F-4D97-AF65-F5344CB8AC3E}">
        <p14:creationId xmlns:p14="http://schemas.microsoft.com/office/powerpoint/2010/main" val="2061679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Summary Statistics </a:t>
            </a:r>
            <a:r>
              <a:rPr lang="en-US" dirty="0" smtClean="0">
                <a:latin typeface="Arial Black" panose="020B0A04020102020204" pitchFamily="34" charset="0"/>
              </a:rPr>
              <a:t>– Scatter Plot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605997" cy="34192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935" y="1690690"/>
            <a:ext cx="4431323" cy="35313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8812" y="5109937"/>
            <a:ext cx="527538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350" i="1" dirty="0">
                <a:latin typeface="Arial Black" panose="020B0A04020102020204" pitchFamily="34" charset="0"/>
              </a:rPr>
              <a:t>The scatter plot reveals a clear peak in bike rentals during early morning (7–9 AM) and evening (5–7 PM) hours, suggesting high demand during commute times</a:t>
            </a:r>
            <a:r>
              <a:rPr lang="en-US" sz="1350" i="1" dirty="0" smtClean="0">
                <a:latin typeface="Arial Black" panose="020B0A0402010202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350" i="1" dirty="0">
                <a:latin typeface="Arial Black" panose="020B0A04020102020204" pitchFamily="34" charset="0"/>
              </a:rPr>
              <a:t>The linear trend line indicates a positive relationship between time of day and bike </a:t>
            </a:r>
            <a:r>
              <a:rPr lang="en-US" sz="1350" i="1" dirty="0" smtClean="0">
                <a:latin typeface="Arial Black" panose="020B0A04020102020204" pitchFamily="34" charset="0"/>
              </a:rPr>
              <a:t>rentals.</a:t>
            </a:r>
            <a:endParaRPr lang="en-US" sz="1350" i="1" dirty="0">
              <a:latin typeface="Arial Black" panose="020B0A04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74191" y="5222078"/>
            <a:ext cx="5725551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350" i="1" dirty="0">
                <a:latin typeface="Arial Black" panose="020B0A04020102020204" pitchFamily="34" charset="0"/>
              </a:rPr>
              <a:t>The scatter plot shows that bike rentals generally increase with rising temperatures, peaking around 20–25°C</a:t>
            </a:r>
            <a:r>
              <a:rPr lang="en-US" sz="1350" i="1" dirty="0" smtClean="0">
                <a:latin typeface="Arial Black" panose="020B0A0402010202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350" i="1" dirty="0">
                <a:latin typeface="Arial Black" panose="020B0A04020102020204" pitchFamily="34" charset="0"/>
              </a:rPr>
              <a:t>The positive linear trend suggests a strong correlation between warmer temperatures and higher bike </a:t>
            </a:r>
            <a:r>
              <a:rPr lang="en-US" sz="1350" i="1" dirty="0" smtClean="0">
                <a:latin typeface="Arial Black" panose="020B0A04020102020204" pitchFamily="34" charset="0"/>
              </a:rPr>
              <a:t>usage.</a:t>
            </a:r>
            <a:endParaRPr lang="en-US" sz="1350" i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576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Summary Statistics – Scatter Plot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1895"/>
            <a:ext cx="5694163" cy="43513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21305" y="2152357"/>
            <a:ext cx="4909624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350" i="1" dirty="0">
                <a:latin typeface="Arial Black" panose="020B0A04020102020204" pitchFamily="34" charset="0"/>
              </a:rPr>
              <a:t>The scatter plot reveals a negative relationship between rainfall and bike rentals, indicating that as rainfall increases, the number of bike rentals decreases</a:t>
            </a:r>
            <a:r>
              <a:rPr lang="en-US" sz="1350" i="1" dirty="0" smtClean="0">
                <a:latin typeface="Arial Black" panose="020B0A04020102020204" pitchFamily="34" charset="0"/>
              </a:rPr>
              <a:t>.</a:t>
            </a:r>
          </a:p>
          <a:p>
            <a:endParaRPr lang="en-US" sz="1350" i="1" dirty="0" smtClean="0">
              <a:latin typeface="Arial Black" panose="020B0A04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350" i="1" dirty="0">
                <a:latin typeface="Arial Black" panose="020B0A04020102020204" pitchFamily="34" charset="0"/>
              </a:rPr>
              <a:t>Most bike rentals occur when rainfall is minimal or zero, highlighting that wet conditions discourage users from renting bikes.</a:t>
            </a:r>
          </a:p>
        </p:txBody>
      </p:sp>
    </p:spTree>
    <p:extLst>
      <p:ext uri="{BB962C8B-B14F-4D97-AF65-F5344CB8AC3E}">
        <p14:creationId xmlns:p14="http://schemas.microsoft.com/office/powerpoint/2010/main" val="4064423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66216"/>
          </a:xfrm>
        </p:spPr>
        <p:txBody>
          <a:bodyPr>
            <a:normAutofit fontScale="90000"/>
          </a:bodyPr>
          <a:lstStyle/>
          <a:p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</p:spPr>
      </p:pic>
      <p:sp>
        <p:nvSpPr>
          <p:cNvPr id="9" name="TextBox 8"/>
          <p:cNvSpPr txBox="1"/>
          <p:nvPr/>
        </p:nvSpPr>
        <p:spPr>
          <a:xfrm flipH="1">
            <a:off x="777855" y="2424261"/>
            <a:ext cx="643172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67265" y="2150076"/>
            <a:ext cx="1569308" cy="102561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04</a:t>
            </a:r>
            <a:endParaRPr lang="en-US" sz="4000" dirty="0"/>
          </a:p>
        </p:txBody>
      </p:sp>
      <p:sp>
        <p:nvSpPr>
          <p:cNvPr id="14" name="TextBox 13"/>
          <p:cNvSpPr txBox="1"/>
          <p:nvPr/>
        </p:nvSpPr>
        <p:spPr>
          <a:xfrm>
            <a:off x="358345" y="3275464"/>
            <a:ext cx="5548185" cy="12749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4800" dirty="0" smtClean="0">
                <a:latin typeface="Arial Black" panose="020B0A04020102020204" pitchFamily="34" charset="0"/>
              </a:rPr>
              <a:t>MODEL CREATION</a:t>
            </a:r>
          </a:p>
          <a:p>
            <a:endParaRPr lang="en-US" sz="4800" dirty="0" smtClean="0">
              <a:latin typeface="Arial Black" panose="020B0A04020102020204" pitchFamily="34" charset="0"/>
            </a:endParaRPr>
          </a:p>
          <a:p>
            <a:endParaRPr lang="en-US" sz="4800" dirty="0" smtClean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026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Seoul Bike Rental Regression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 Black" panose="020B0A04020102020204" pitchFamily="34" charset="0"/>
              </a:rPr>
              <a:t>Rented_Bike_Count </a:t>
            </a:r>
            <a:r>
              <a:rPr lang="en-US" dirty="0">
                <a:latin typeface="Arial Black" panose="020B0A04020102020204" pitchFamily="34" charset="0"/>
              </a:rPr>
              <a:t>= 181.0697 + 33.5495(Hour) </a:t>
            </a:r>
            <a:r>
              <a:rPr lang="en-US" dirty="0" smtClean="0">
                <a:latin typeface="Arial Black" panose="020B0A04020102020204" pitchFamily="34" charset="0"/>
              </a:rPr>
              <a:t>+</a:t>
            </a:r>
          </a:p>
          <a:p>
            <a:pPr marL="0" indent="0">
              <a:buNone/>
            </a:pPr>
            <a:r>
              <a:rPr lang="en-US" dirty="0" smtClean="0">
                <a:latin typeface="Arial Black" panose="020B0A04020102020204" pitchFamily="34" charset="0"/>
              </a:rPr>
              <a:t> </a:t>
            </a:r>
            <a:r>
              <a:rPr lang="en-US" dirty="0">
                <a:latin typeface="Arial Black" panose="020B0A04020102020204" pitchFamily="34" charset="0"/>
              </a:rPr>
              <a:t>22.4132(Temperature) - 87.6971(Rainfall) </a:t>
            </a:r>
            <a:r>
              <a:rPr lang="en-US" dirty="0" smtClean="0">
                <a:latin typeface="Arial Black" panose="020B0A04020102020204" pitchFamily="34" charset="0"/>
              </a:rPr>
              <a:t>– </a:t>
            </a:r>
          </a:p>
          <a:p>
            <a:pPr marL="0" indent="0">
              <a:buNone/>
            </a:pPr>
            <a:r>
              <a:rPr lang="en-US" dirty="0" smtClean="0">
                <a:latin typeface="Arial Black" panose="020B0A04020102020204" pitchFamily="34" charset="0"/>
              </a:rPr>
              <a:t>117.7084(Holiday</a:t>
            </a:r>
            <a:r>
              <a:rPr lang="en-US" dirty="0">
                <a:latin typeface="Arial Black" panose="020B0A04020102020204" pitchFamily="34" charset="0"/>
              </a:rPr>
              <a:t>) - 62.7729(Spring) </a:t>
            </a:r>
            <a:r>
              <a:rPr lang="en-US" dirty="0" smtClean="0">
                <a:latin typeface="Arial Black" panose="020B0A04020102020204" pitchFamily="34" charset="0"/>
              </a:rPr>
              <a:t>–</a:t>
            </a:r>
          </a:p>
          <a:p>
            <a:pPr marL="0" indent="0">
              <a:buNone/>
            </a:pPr>
            <a:r>
              <a:rPr lang="en-US" dirty="0" smtClean="0">
                <a:latin typeface="Arial Black" panose="020B0A04020102020204" pitchFamily="34" charset="0"/>
              </a:rPr>
              <a:t>57.7873(Summer</a:t>
            </a:r>
            <a:r>
              <a:rPr lang="en-US" dirty="0">
                <a:latin typeface="Arial Black" panose="020B0A04020102020204" pitchFamily="34" charset="0"/>
              </a:rPr>
              <a:t>) – 224.5915(Winter) </a:t>
            </a:r>
            <a:r>
              <a:rPr lang="en-US" dirty="0" smtClean="0">
                <a:latin typeface="Arial Black" panose="020B0A04020102020204" pitchFamily="34" charset="0"/>
              </a:rPr>
              <a:t>–</a:t>
            </a:r>
          </a:p>
          <a:p>
            <a:pPr marL="0" indent="0">
              <a:buNone/>
            </a:pPr>
            <a:r>
              <a:rPr lang="en-US" dirty="0" smtClean="0">
                <a:latin typeface="Arial Black" panose="020B0A04020102020204" pitchFamily="34" charset="0"/>
              </a:rPr>
              <a:t> </a:t>
            </a:r>
            <a:r>
              <a:rPr lang="en-US" dirty="0">
                <a:latin typeface="Arial Black" panose="020B0A04020102020204" pitchFamily="34" charset="0"/>
              </a:rPr>
              <a:t>20.3727(Monday) – 51.2690(Saturday) </a:t>
            </a:r>
            <a:r>
              <a:rPr lang="en-US" dirty="0" smtClean="0">
                <a:latin typeface="Arial Black" panose="020B0A04020102020204" pitchFamily="34" charset="0"/>
              </a:rPr>
              <a:t>–</a:t>
            </a:r>
          </a:p>
          <a:p>
            <a:pPr marL="0" indent="0">
              <a:buNone/>
            </a:pPr>
            <a:r>
              <a:rPr lang="en-US" dirty="0" smtClean="0">
                <a:latin typeface="Arial Black" panose="020B0A04020102020204" pitchFamily="34" charset="0"/>
              </a:rPr>
              <a:t> </a:t>
            </a:r>
            <a:r>
              <a:rPr lang="en-US" dirty="0">
                <a:latin typeface="Arial Black" panose="020B0A04020102020204" pitchFamily="34" charset="0"/>
              </a:rPr>
              <a:t>128.1656(Sunday) 53.4829(Thursday) – </a:t>
            </a:r>
            <a:endParaRPr lang="en-US" dirty="0" smtClean="0"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en-US" dirty="0" smtClean="0">
                <a:latin typeface="Arial Black" panose="020B0A04020102020204" pitchFamily="34" charset="0"/>
              </a:rPr>
              <a:t>58.4125(Tuesday</a:t>
            </a:r>
            <a:r>
              <a:rPr lang="en-US" dirty="0">
                <a:latin typeface="Arial Black" panose="020B0A04020102020204" pitchFamily="34" charset="0"/>
              </a:rPr>
              <a:t>) – 14.1568(Wednesday) </a:t>
            </a:r>
          </a:p>
        </p:txBody>
      </p:sp>
    </p:spTree>
    <p:extLst>
      <p:ext uri="{BB962C8B-B14F-4D97-AF65-F5344CB8AC3E}">
        <p14:creationId xmlns:p14="http://schemas.microsoft.com/office/powerpoint/2010/main" val="311117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66216"/>
          </a:xfrm>
        </p:spPr>
        <p:txBody>
          <a:bodyPr>
            <a:normAutofit fontScale="90000"/>
          </a:bodyPr>
          <a:lstStyle/>
          <a:p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</p:spPr>
      </p:pic>
      <p:sp>
        <p:nvSpPr>
          <p:cNvPr id="9" name="TextBox 8"/>
          <p:cNvSpPr txBox="1"/>
          <p:nvPr/>
        </p:nvSpPr>
        <p:spPr>
          <a:xfrm flipH="1">
            <a:off x="777855" y="2424261"/>
            <a:ext cx="643172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67265" y="2150076"/>
            <a:ext cx="1569308" cy="102561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05</a:t>
            </a:r>
            <a:endParaRPr lang="en-US" sz="4000" dirty="0"/>
          </a:p>
        </p:txBody>
      </p:sp>
      <p:sp>
        <p:nvSpPr>
          <p:cNvPr id="14" name="TextBox 13"/>
          <p:cNvSpPr txBox="1"/>
          <p:nvPr/>
        </p:nvSpPr>
        <p:spPr>
          <a:xfrm>
            <a:off x="358345" y="3275464"/>
            <a:ext cx="5548185" cy="12749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4800" dirty="0" smtClean="0">
                <a:latin typeface="Arial Black" panose="020B0A04020102020204" pitchFamily="34" charset="0"/>
              </a:rPr>
              <a:t>MODEL ASSESSMENT</a:t>
            </a:r>
          </a:p>
          <a:p>
            <a:endParaRPr lang="en-US" sz="4800" dirty="0" smtClean="0">
              <a:latin typeface="Arial Black" panose="020B0A04020102020204" pitchFamily="34" charset="0"/>
            </a:endParaRPr>
          </a:p>
          <a:p>
            <a:endParaRPr lang="en-US" sz="4800" dirty="0" smtClean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163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56854"/>
          </a:xfrm>
        </p:spPr>
      </p:pic>
    </p:spTree>
    <p:extLst>
      <p:ext uri="{BB962C8B-B14F-4D97-AF65-F5344CB8AC3E}">
        <p14:creationId xmlns:p14="http://schemas.microsoft.com/office/powerpoint/2010/main" val="358308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Regression Model Summary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1009" y="1825625"/>
            <a:ext cx="108743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432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 Black" panose="020B0A04020102020204" pitchFamily="34" charset="0"/>
              </a:rPr>
              <a:t>Residuals vs Fitted plot</a:t>
            </a:r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4880" y="1881896"/>
            <a:ext cx="6963620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42141" y="1673091"/>
            <a:ext cx="3695114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 smtClean="0">
                <a:latin typeface="Arial Black" panose="020B0A04020102020204" pitchFamily="34" charset="0"/>
              </a:rPr>
              <a:t>The plot shows a general pattern with some degree of curvature, suggesting non-linear in the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i="1" dirty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Arial Black" panose="020B0A04020102020204" pitchFamily="34" charset="0"/>
              </a:rPr>
              <a:t>The </a:t>
            </a:r>
            <a:r>
              <a:rPr lang="en-US" sz="1400" b="1" i="1" dirty="0">
                <a:latin typeface="Arial Black" panose="020B0A04020102020204" pitchFamily="34" charset="0"/>
              </a:rPr>
              <a:t>spread of residuals</a:t>
            </a:r>
            <a:r>
              <a:rPr lang="en-US" sz="1400" i="1" dirty="0">
                <a:latin typeface="Arial Black" panose="020B0A04020102020204" pitchFamily="34" charset="0"/>
              </a:rPr>
              <a:t> increases slightly at higher fitted values, indicating potential </a:t>
            </a:r>
            <a:r>
              <a:rPr lang="en-US" sz="1400" b="1" i="1" dirty="0">
                <a:latin typeface="Arial Black" panose="020B0A04020102020204" pitchFamily="34" charset="0"/>
              </a:rPr>
              <a:t>variability in prediction accuracy</a:t>
            </a:r>
            <a:r>
              <a:rPr lang="en-US" sz="1400" i="1" dirty="0">
                <a:latin typeface="Arial Black" panose="020B0A04020102020204" pitchFamily="34" charset="0"/>
              </a:rPr>
              <a:t>.</a:t>
            </a:r>
            <a:endParaRPr lang="en-US" sz="1400" i="1" dirty="0" smtClean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716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 Black" panose="020B0A04020102020204" pitchFamily="34" charset="0"/>
              </a:rPr>
              <a:t>Q-Q plot</a:t>
            </a:r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6876" y="2008505"/>
            <a:ext cx="6902895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98412" y="2377440"/>
            <a:ext cx="354505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Arial Black" panose="020B0A04020102020204" pitchFamily="34" charset="0"/>
              </a:rPr>
              <a:t>The </a:t>
            </a:r>
            <a:r>
              <a:rPr lang="en-US" sz="1400" b="1" i="1" dirty="0">
                <a:latin typeface="Arial Black" panose="020B0A04020102020204" pitchFamily="34" charset="0"/>
              </a:rPr>
              <a:t>Q-Q plot</a:t>
            </a:r>
            <a:r>
              <a:rPr lang="en-US" sz="1400" i="1" dirty="0">
                <a:latin typeface="Arial Black" panose="020B0A04020102020204" pitchFamily="34" charset="0"/>
              </a:rPr>
              <a:t> compares the distribution of residuals to a theoretical normal distribution</a:t>
            </a:r>
            <a:r>
              <a:rPr lang="en-US" sz="1400" i="1" dirty="0" smtClean="0">
                <a:latin typeface="Arial Black" panose="020B0A040201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i="1" dirty="0" smtClean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Arial Black" panose="020B0A04020102020204" pitchFamily="34" charset="0"/>
              </a:rPr>
              <a:t>A slight deviation from the straight line suggests </a:t>
            </a:r>
            <a:r>
              <a:rPr lang="en-US" sz="1400" b="1" i="1" dirty="0">
                <a:latin typeface="Arial Black" panose="020B0A04020102020204" pitchFamily="34" charset="0"/>
              </a:rPr>
              <a:t>some departure from normality</a:t>
            </a:r>
            <a:r>
              <a:rPr lang="en-US" sz="1400" i="1" dirty="0">
                <a:latin typeface="Arial Black" panose="020B0A04020102020204" pitchFamily="34" charset="0"/>
              </a:rPr>
              <a:t>, especially at the </a:t>
            </a:r>
            <a:r>
              <a:rPr lang="en-US" sz="1400" i="1" dirty="0" smtClean="0">
                <a:latin typeface="Arial Black" panose="020B0A04020102020204" pitchFamily="34" charset="0"/>
              </a:rPr>
              <a:t>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i="1" dirty="0" smtClean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Arial Black" panose="020B0A04020102020204" pitchFamily="34" charset="0"/>
              </a:rPr>
              <a:t>While the plot indicates minor deviations, the overall trend aligns reasonably well with the normal distribution</a:t>
            </a:r>
            <a:r>
              <a:rPr lang="en-US" sz="1400" i="1" dirty="0">
                <a:solidFill>
                  <a:srgbClr val="C00000"/>
                </a:solidFill>
                <a:latin typeface="Arial Black" panose="020B0A040201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3703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Arial Black" panose="020B0A04020102020204" pitchFamily="34" charset="0"/>
              </a:rPr>
              <a:t>Scale-Location and Residual vs Leverage</a:t>
            </a:r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895964"/>
            <a:ext cx="4623486" cy="29355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972" y="1895964"/>
            <a:ext cx="4382478" cy="30220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622" y="4917989"/>
            <a:ext cx="49303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en-US" sz="1350" i="1" dirty="0">
                <a:latin typeface="Arial Black" panose="020B0A04020102020204" pitchFamily="34" charset="0"/>
              </a:rPr>
              <a:t>The Scale-Location plot shows a gradual </a:t>
            </a:r>
            <a:r>
              <a:rPr lang="en-US" altLang="en-US" sz="1350" i="1" dirty="0" smtClean="0">
                <a:latin typeface="Arial Black" panose="020B0A04020102020204" pitchFamily="34" charset="0"/>
              </a:rPr>
              <a:t>increase </a:t>
            </a:r>
            <a:r>
              <a:rPr lang="en-US" sz="1350" i="1" dirty="0">
                <a:latin typeface="Arial Black" panose="020B0A04020102020204" pitchFamily="34" charset="0"/>
              </a:rPr>
              <a:t>in the spread of residuals, suggesting slight variability in prediction accuracy across fitted values</a:t>
            </a:r>
            <a:r>
              <a:rPr lang="en-US" sz="1350" i="1" dirty="0" smtClean="0">
                <a:latin typeface="Arial Black" panose="020B0A0402010202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350" i="1" dirty="0">
                <a:latin typeface="Arial Black" panose="020B0A04020102020204" pitchFamily="34" charset="0"/>
              </a:rPr>
              <a:t>The slight curvature hints at a possible non-linear relationship, which may benefit from further exploration.</a:t>
            </a:r>
            <a:endParaRPr lang="en-US" sz="1350" i="1" dirty="0" smtClean="0">
              <a:latin typeface="Arial Black" panose="020B0A040201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01946" y="4917989"/>
            <a:ext cx="543697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350" i="1" dirty="0">
                <a:latin typeface="Arial Black" panose="020B0A04020102020204" pitchFamily="34" charset="0"/>
              </a:rPr>
              <a:t>The Residuals vs Leverage plot highlights a few data points with higher influence, suggesting they may have a stronger effect on the model’s predictions</a:t>
            </a:r>
            <a:r>
              <a:rPr lang="en-US" sz="1350" i="1" dirty="0" smtClean="0">
                <a:latin typeface="Arial Black" panose="020B0A0402010202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350" i="1" dirty="0" smtClean="0">
              <a:latin typeface="Arial Black" panose="020B0A04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350" i="1" dirty="0">
                <a:latin typeface="Arial Black" panose="020B0A04020102020204" pitchFamily="34" charset="0"/>
              </a:rPr>
              <a:t>Monitoring these points can help ensure the model remains reliable and balanced.</a:t>
            </a:r>
          </a:p>
        </p:txBody>
      </p:sp>
    </p:spTree>
    <p:extLst>
      <p:ext uri="{BB962C8B-B14F-4D97-AF65-F5344CB8AC3E}">
        <p14:creationId xmlns:p14="http://schemas.microsoft.com/office/powerpoint/2010/main" val="1123228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Arial Black" panose="020B0A04020102020204" pitchFamily="34" charset="0"/>
              </a:rPr>
              <a:t>Collinearity</a:t>
            </a:r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3717" y="1398446"/>
            <a:ext cx="6556386" cy="39767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01449" y="1853514"/>
            <a:ext cx="343517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350" i="1" dirty="0">
                <a:latin typeface="Arial Black" panose="020B0A04020102020204" pitchFamily="34" charset="0"/>
              </a:rPr>
              <a:t>The Variance Inflation Factor (VIF) values are generally below 5, indicating that multicollinearity is not a significant concern for </a:t>
            </a:r>
            <a:r>
              <a:rPr lang="en-US" sz="1350" i="1" dirty="0" smtClean="0">
                <a:latin typeface="Arial Black" panose="020B0A04020102020204" pitchFamily="34" charset="0"/>
              </a:rPr>
              <a:t>all </a:t>
            </a:r>
            <a:r>
              <a:rPr lang="en-US" sz="1350" i="1" dirty="0">
                <a:latin typeface="Arial Black" panose="020B0A04020102020204" pitchFamily="34" charset="0"/>
              </a:rPr>
              <a:t>variables in this model.</a:t>
            </a:r>
          </a:p>
        </p:txBody>
      </p:sp>
    </p:spTree>
    <p:extLst>
      <p:ext uri="{BB962C8B-B14F-4D97-AF65-F5344CB8AC3E}">
        <p14:creationId xmlns:p14="http://schemas.microsoft.com/office/powerpoint/2010/main" val="3219009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66216"/>
          </a:xfrm>
        </p:spPr>
        <p:txBody>
          <a:bodyPr>
            <a:normAutofit fontScale="90000"/>
          </a:bodyPr>
          <a:lstStyle/>
          <a:p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</p:spPr>
      </p:pic>
      <p:sp>
        <p:nvSpPr>
          <p:cNvPr id="9" name="TextBox 8"/>
          <p:cNvSpPr txBox="1"/>
          <p:nvPr/>
        </p:nvSpPr>
        <p:spPr>
          <a:xfrm flipH="1">
            <a:off x="777855" y="2424261"/>
            <a:ext cx="643172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67265" y="2150076"/>
            <a:ext cx="1569308" cy="102561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06</a:t>
            </a:r>
            <a:endParaRPr lang="en-US" sz="4000" dirty="0"/>
          </a:p>
        </p:txBody>
      </p:sp>
      <p:sp>
        <p:nvSpPr>
          <p:cNvPr id="14" name="TextBox 13"/>
          <p:cNvSpPr txBox="1"/>
          <p:nvPr/>
        </p:nvSpPr>
        <p:spPr>
          <a:xfrm>
            <a:off x="358345" y="3275464"/>
            <a:ext cx="5548185" cy="12749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4200" dirty="0" smtClean="0">
                <a:latin typeface="Arial Black" panose="020B0A04020102020204" pitchFamily="34" charset="0"/>
              </a:rPr>
              <a:t>MODEL INTERPRETATION</a:t>
            </a:r>
          </a:p>
          <a:p>
            <a:endParaRPr lang="en-US" sz="4200" dirty="0" smtClean="0">
              <a:latin typeface="Arial Black" panose="020B0A04020102020204" pitchFamily="34" charset="0"/>
            </a:endParaRPr>
          </a:p>
          <a:p>
            <a:endParaRPr lang="en-US" sz="4200" dirty="0" smtClean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907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 Black" panose="020B0A04020102020204" pitchFamily="34" charset="0"/>
              </a:rPr>
              <a:t>Model Interpretation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Arial Black" panose="020B0A04020102020204" pitchFamily="34" charset="0"/>
              </a:rPr>
              <a:t>The model produced an R-squared value of 0.4479, indicating that approximately 45% of the variation in bike rentals is explained by the included variables. The F-statistic of 545.8 with a p-value less than 2.2e-16 confirms that the model is statistically </a:t>
            </a:r>
            <a:r>
              <a:rPr lang="en-US" sz="2000" dirty="0" smtClean="0">
                <a:latin typeface="Arial Black" panose="020B0A04020102020204" pitchFamily="34" charset="0"/>
              </a:rPr>
              <a:t>significant.</a:t>
            </a:r>
          </a:p>
          <a:p>
            <a:pPr marL="0" indent="0">
              <a:buNone/>
            </a:pPr>
            <a:endParaRPr lang="en-US" sz="2000" dirty="0">
              <a:latin typeface="Arial Black" panose="020B0A04020102020204" pitchFamily="34" charset="0"/>
            </a:endParaRPr>
          </a:p>
          <a:p>
            <a:r>
              <a:rPr lang="en-US" sz="2000" dirty="0" smtClean="0">
                <a:latin typeface="Arial Black" panose="020B0A04020102020204" pitchFamily="34" charset="0"/>
              </a:rPr>
              <a:t>The </a:t>
            </a:r>
            <a:r>
              <a:rPr lang="en-US" sz="2000" dirty="0">
                <a:latin typeface="Arial Black" panose="020B0A04020102020204" pitchFamily="34" charset="0"/>
              </a:rPr>
              <a:t>intercept (β₀ = 181.07) represents the estimated number of bikes rented when all predictors are at their reference levels—for example, at hour 0, with a temperature of 0°C, no rainfall, a non-holiday, and during the reference season and </a:t>
            </a:r>
            <a:r>
              <a:rPr lang="en-US" sz="2000" dirty="0" smtClean="0">
                <a:latin typeface="Arial Black" panose="020B0A04020102020204" pitchFamily="34" charset="0"/>
              </a:rPr>
              <a:t>weekday.</a:t>
            </a:r>
          </a:p>
          <a:p>
            <a:endParaRPr lang="en-US" sz="2000" dirty="0">
              <a:latin typeface="Arial Black" panose="020B0A04020102020204" pitchFamily="34" charset="0"/>
            </a:endParaRPr>
          </a:p>
          <a:p>
            <a:r>
              <a:rPr lang="en-US" sz="2000" dirty="0">
                <a:latin typeface="Arial Black" panose="020B0A04020102020204" pitchFamily="34" charset="0"/>
              </a:rPr>
              <a:t>The coefficient for Hour (β₁ = 33.55, p &lt; 0.001) shows a strong positive effect, indicating that each additional hour in the day leads to an average increase of approximately 33.55 bike </a:t>
            </a:r>
            <a:r>
              <a:rPr lang="en-US" sz="2000" dirty="0" smtClean="0">
                <a:latin typeface="Arial Black" panose="020B0A04020102020204" pitchFamily="34" charset="0"/>
              </a:rPr>
              <a:t>rentals.</a:t>
            </a:r>
          </a:p>
          <a:p>
            <a:endParaRPr lang="en-US" sz="2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17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Model </a:t>
            </a:r>
            <a:r>
              <a:rPr lang="en-US" dirty="0" smtClean="0">
                <a:latin typeface="Arial Black" panose="020B0A04020102020204" pitchFamily="34" charset="0"/>
              </a:rPr>
              <a:t>Interpretation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latin typeface="Arial Black" panose="020B0A04020102020204" pitchFamily="34" charset="0"/>
              </a:rPr>
              <a:t>Temperature </a:t>
            </a:r>
            <a:r>
              <a:rPr lang="en-US" sz="2000" dirty="0">
                <a:latin typeface="Arial Black" panose="020B0A04020102020204" pitchFamily="34" charset="0"/>
              </a:rPr>
              <a:t>(β₂ = 22.41, p &lt; 0.001) also has a positive impact. A one-degree Celsius increase in temperature results in an estimated increase of 22.41 bike rentals per hour. </a:t>
            </a:r>
          </a:p>
          <a:p>
            <a:pPr marL="0" indent="0">
              <a:buNone/>
            </a:pPr>
            <a:endParaRPr lang="en-US" sz="2000" dirty="0">
              <a:latin typeface="Arial Black" panose="020B0A04020102020204" pitchFamily="34" charset="0"/>
            </a:endParaRPr>
          </a:p>
          <a:p>
            <a:r>
              <a:rPr lang="en-US" sz="2000" dirty="0" smtClean="0">
                <a:latin typeface="Arial Black" panose="020B0A04020102020204" pitchFamily="34" charset="0"/>
              </a:rPr>
              <a:t>Rainfall </a:t>
            </a:r>
            <a:r>
              <a:rPr lang="en-US" sz="2000" dirty="0">
                <a:latin typeface="Arial Black" panose="020B0A04020102020204" pitchFamily="34" charset="0"/>
              </a:rPr>
              <a:t>(β₃ = -87.70, p &lt; 0.001) has a significant negative effect. For each additional millimeter of rainfall, the number of bike rentals is expected to decrease by approximately 87.70. </a:t>
            </a:r>
            <a:endParaRPr lang="en-US" sz="2000" dirty="0" smtClean="0">
              <a:latin typeface="Arial Black" panose="020B0A04020102020204" pitchFamily="34" charset="0"/>
            </a:endParaRPr>
          </a:p>
          <a:p>
            <a:endParaRPr lang="en-US" sz="2000" dirty="0">
              <a:latin typeface="Arial Black" panose="020B0A04020102020204" pitchFamily="34" charset="0"/>
            </a:endParaRPr>
          </a:p>
          <a:p>
            <a:r>
              <a:rPr lang="en-US" sz="2000" dirty="0">
                <a:latin typeface="Arial Black" panose="020B0A04020102020204" pitchFamily="34" charset="0"/>
              </a:rPr>
              <a:t>Holiday status (β₄ = -117.71, p &lt; 0.001) also negatively affects rentals. On holidays, the number of bikes rented is expected to decrease by roughly 118 compared to No Holidays. </a:t>
            </a:r>
            <a:endParaRPr lang="en-US" sz="2000" dirty="0" smtClean="0">
              <a:latin typeface="Arial Black" panose="020B0A04020102020204" pitchFamily="34" charset="0"/>
            </a:endParaRPr>
          </a:p>
          <a:p>
            <a:endParaRPr lang="en-US" sz="2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220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Model Interpretation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>
                <a:latin typeface="Arial Black" panose="020B0A04020102020204" pitchFamily="34" charset="0"/>
              </a:rPr>
              <a:t>With respect to Season (with Autumn as the reference category), other seasons showed statistically significant reductions in rentals: </a:t>
            </a:r>
          </a:p>
          <a:p>
            <a:pPr marL="0" indent="0">
              <a:buNone/>
            </a:pPr>
            <a:r>
              <a:rPr lang="en-US" sz="2000" dirty="0">
                <a:latin typeface="Arial Black" panose="020B0A04020102020204" pitchFamily="34" charset="0"/>
              </a:rPr>
              <a:t> </a:t>
            </a:r>
            <a:r>
              <a:rPr lang="en-US" sz="2000" dirty="0" smtClean="0">
                <a:latin typeface="Arial Black" panose="020B0A04020102020204" pitchFamily="34" charset="0"/>
              </a:rPr>
              <a:t>	Spring</a:t>
            </a:r>
            <a:r>
              <a:rPr lang="en-US" sz="2000" dirty="0">
                <a:latin typeface="Arial Black" panose="020B0A04020102020204" pitchFamily="34" charset="0"/>
              </a:rPr>
              <a:t>: β = -62.77 (p &lt; 0.001), Summer: β = -57.79 (p = 0.0015), </a:t>
            </a:r>
            <a:r>
              <a:rPr lang="en-US" sz="2000" dirty="0" smtClean="0">
                <a:latin typeface="Arial Black" panose="020B0A04020102020204" pitchFamily="34" charset="0"/>
              </a:rPr>
              <a:t>	Winter</a:t>
            </a:r>
            <a:r>
              <a:rPr lang="en-US" sz="2000" dirty="0">
                <a:latin typeface="Arial Black" panose="020B0A04020102020204" pitchFamily="34" charset="0"/>
              </a:rPr>
              <a:t>: </a:t>
            </a:r>
            <a:r>
              <a:rPr lang="en-US" sz="2000" dirty="0" smtClean="0">
                <a:latin typeface="Arial Black" panose="020B0A04020102020204" pitchFamily="34" charset="0"/>
              </a:rPr>
              <a:t>β </a:t>
            </a:r>
            <a:r>
              <a:rPr lang="en-US" sz="2000" dirty="0">
                <a:latin typeface="Arial Black" panose="020B0A04020102020204" pitchFamily="34" charset="0"/>
              </a:rPr>
              <a:t>= -224.59 (p &lt; 0.001) </a:t>
            </a:r>
          </a:p>
          <a:p>
            <a:endParaRPr lang="en-US" sz="2000" dirty="0" smtClean="0">
              <a:latin typeface="Arial Black" panose="020B0A04020102020204" pitchFamily="34" charset="0"/>
            </a:endParaRPr>
          </a:p>
          <a:p>
            <a:r>
              <a:rPr lang="en-US" sz="2000" dirty="0" smtClean="0">
                <a:latin typeface="Arial Black" panose="020B0A04020102020204" pitchFamily="34" charset="0"/>
              </a:rPr>
              <a:t>Regarding </a:t>
            </a:r>
            <a:r>
              <a:rPr lang="en-US" sz="2000" dirty="0">
                <a:latin typeface="Arial Black" panose="020B0A04020102020204" pitchFamily="34" charset="0"/>
              </a:rPr>
              <a:t>Day of the Week, compared to Friday: </a:t>
            </a:r>
            <a:endParaRPr lang="en-US" sz="2000" dirty="0" smtClean="0">
              <a:latin typeface="Arial Black" panose="020B0A040201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Arial Black" panose="020B0A04020102020204" pitchFamily="34" charset="0"/>
              </a:rPr>
              <a:t> </a:t>
            </a:r>
            <a:r>
              <a:rPr lang="en-US" sz="2000" dirty="0">
                <a:latin typeface="Arial Black" panose="020B0A04020102020204" pitchFamily="34" charset="0"/>
              </a:rPr>
              <a:t>Saturday: β = -51.27 (p = 0.007)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Arial Black" panose="020B0A04020102020204" pitchFamily="34" charset="0"/>
              </a:rPr>
              <a:t>Sunday</a:t>
            </a:r>
            <a:r>
              <a:rPr lang="en-US" sz="2000" dirty="0">
                <a:latin typeface="Arial Black" panose="020B0A04020102020204" pitchFamily="34" charset="0"/>
              </a:rPr>
              <a:t>: β = -128.17 (p &lt; 0.001)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Arial Black" panose="020B0A04020102020204" pitchFamily="34" charset="0"/>
              </a:rPr>
              <a:t>Tuesday</a:t>
            </a:r>
            <a:r>
              <a:rPr lang="en-US" sz="2000" dirty="0">
                <a:latin typeface="Arial Black" panose="020B0A04020102020204" pitchFamily="34" charset="0"/>
              </a:rPr>
              <a:t>: β = -58.41 (p = 0.002)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Arial Black" panose="020B0A04020102020204" pitchFamily="34" charset="0"/>
              </a:rPr>
              <a:t>Thursday</a:t>
            </a:r>
            <a:r>
              <a:rPr lang="en-US" sz="2000" dirty="0">
                <a:latin typeface="Arial Black" panose="020B0A04020102020204" pitchFamily="34" charset="0"/>
              </a:rPr>
              <a:t>: β = -53.48 (p = </a:t>
            </a:r>
            <a:r>
              <a:rPr lang="en-US" sz="2000" dirty="0" smtClean="0">
                <a:latin typeface="Arial Black" panose="020B0A04020102020204" pitchFamily="34" charset="0"/>
              </a:rPr>
              <a:t>0.005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Arial Black" panose="020B0A04020102020204" pitchFamily="34" charset="0"/>
              </a:rPr>
              <a:t> </a:t>
            </a:r>
            <a:r>
              <a:rPr lang="en-US" sz="2000" dirty="0">
                <a:latin typeface="Arial Black" panose="020B0A04020102020204" pitchFamily="34" charset="0"/>
              </a:rPr>
              <a:t>Monday and Wednesday did not show statistically significant differences in rental activity compared to the reference day.</a:t>
            </a:r>
          </a:p>
        </p:txBody>
      </p:sp>
    </p:spTree>
    <p:extLst>
      <p:ext uri="{BB962C8B-B14F-4D97-AF65-F5344CB8AC3E}">
        <p14:creationId xmlns:p14="http://schemas.microsoft.com/office/powerpoint/2010/main" val="38898731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66216"/>
          </a:xfrm>
        </p:spPr>
        <p:txBody>
          <a:bodyPr>
            <a:normAutofit fontScale="90000"/>
          </a:bodyPr>
          <a:lstStyle/>
          <a:p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</p:spPr>
      </p:pic>
      <p:sp>
        <p:nvSpPr>
          <p:cNvPr id="9" name="TextBox 8"/>
          <p:cNvSpPr txBox="1"/>
          <p:nvPr/>
        </p:nvSpPr>
        <p:spPr>
          <a:xfrm flipH="1">
            <a:off x="777855" y="2424261"/>
            <a:ext cx="643172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67265" y="2150076"/>
            <a:ext cx="1569308" cy="102561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07</a:t>
            </a:r>
            <a:endParaRPr lang="en-US" sz="4000" dirty="0"/>
          </a:p>
        </p:txBody>
      </p:sp>
      <p:sp>
        <p:nvSpPr>
          <p:cNvPr id="14" name="TextBox 13"/>
          <p:cNvSpPr txBox="1"/>
          <p:nvPr/>
        </p:nvSpPr>
        <p:spPr>
          <a:xfrm>
            <a:off x="358345" y="3275464"/>
            <a:ext cx="5548185" cy="12749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dirty="0" smtClean="0">
                <a:latin typeface="Arial Black" panose="020B0A04020102020204" pitchFamily="34" charset="0"/>
              </a:rPr>
              <a:t>RECOMMENDATIONS</a:t>
            </a:r>
          </a:p>
          <a:p>
            <a:endParaRPr lang="en-US" sz="4200" dirty="0" smtClean="0">
              <a:latin typeface="Arial Black" panose="020B0A04020102020204" pitchFamily="34" charset="0"/>
            </a:endParaRPr>
          </a:p>
          <a:p>
            <a:endParaRPr lang="en-US" sz="4200" dirty="0" smtClean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134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66216"/>
          </a:xfrm>
        </p:spPr>
        <p:txBody>
          <a:bodyPr>
            <a:normAutofit fontScale="90000"/>
          </a:bodyPr>
          <a:lstStyle/>
          <a:p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</p:spPr>
      </p:pic>
      <p:sp>
        <p:nvSpPr>
          <p:cNvPr id="9" name="TextBox 8"/>
          <p:cNvSpPr txBox="1"/>
          <p:nvPr/>
        </p:nvSpPr>
        <p:spPr>
          <a:xfrm flipH="1">
            <a:off x="777855" y="2424261"/>
            <a:ext cx="643172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67265" y="2150076"/>
            <a:ext cx="1569308" cy="102561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01</a:t>
            </a:r>
            <a:endParaRPr lang="en-US" sz="4000" dirty="0"/>
          </a:p>
        </p:txBody>
      </p:sp>
      <p:sp>
        <p:nvSpPr>
          <p:cNvPr id="14" name="TextBox 13"/>
          <p:cNvSpPr txBox="1"/>
          <p:nvPr/>
        </p:nvSpPr>
        <p:spPr>
          <a:xfrm>
            <a:off x="358345" y="3275464"/>
            <a:ext cx="5548185" cy="12749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4800" dirty="0" smtClean="0">
                <a:latin typeface="Arial Black" panose="020B0A0402010202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5761011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 Black" panose="020B0A04020102020204" pitchFamily="34" charset="0"/>
              </a:rPr>
              <a:t>RECOMMENDATIONS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b="1" dirty="0">
                <a:latin typeface="Arial Black" panose="020B0A04020102020204" pitchFamily="34" charset="0"/>
              </a:rPr>
              <a:t>Dynamic Fleet </a:t>
            </a:r>
            <a:r>
              <a:rPr lang="en-US" sz="2000" b="1" dirty="0" smtClean="0">
                <a:latin typeface="Arial Black" panose="020B0A04020102020204" pitchFamily="34" charset="0"/>
              </a:rPr>
              <a:t>Management:</a:t>
            </a:r>
            <a:endParaRPr lang="en-US" sz="2000" b="1" dirty="0">
              <a:latin typeface="Arial Black" panose="020B0A040201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i="1" dirty="0">
                <a:latin typeface="Arial Black" panose="020B0A04020102020204" pitchFamily="34" charset="0"/>
              </a:rPr>
              <a:t>Optimize bike distribution during peak hours (7–9 AM, 5–7 PM) for better commuter service.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i="1" dirty="0">
                <a:latin typeface="Arial Black" panose="020B0A04020102020204" pitchFamily="34" charset="0"/>
              </a:rPr>
              <a:t>Adjust bike availability based on hourly demand trends</a:t>
            </a:r>
            <a:r>
              <a:rPr lang="en-US" sz="1800" i="1" dirty="0" smtClean="0">
                <a:latin typeface="Arial Black" panose="020B0A04020102020204" pitchFamily="34" charset="0"/>
              </a:rPr>
              <a:t>.</a:t>
            </a:r>
          </a:p>
          <a:p>
            <a:pPr marL="0" indent="0">
              <a:buNone/>
            </a:pPr>
            <a:endParaRPr lang="en-US" sz="1800" i="1" dirty="0">
              <a:latin typeface="Arial Black" panose="020B0A04020102020204" pitchFamily="34" charset="0"/>
            </a:endParaRPr>
          </a:p>
          <a:p>
            <a:r>
              <a:rPr lang="en-US" sz="2000" b="1" dirty="0">
                <a:latin typeface="Arial Black" panose="020B0A04020102020204" pitchFamily="34" charset="0"/>
              </a:rPr>
              <a:t>Weather-Responsive </a:t>
            </a:r>
            <a:r>
              <a:rPr lang="en-US" sz="2000" b="1" dirty="0" smtClean="0">
                <a:latin typeface="Arial Black" panose="020B0A04020102020204" pitchFamily="34" charset="0"/>
              </a:rPr>
              <a:t>Operations:</a:t>
            </a:r>
            <a:endParaRPr lang="en-US" sz="2000" b="1" dirty="0">
              <a:latin typeface="Arial Black" panose="020B0A040201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i="1" dirty="0">
                <a:latin typeface="Arial Black" panose="020B0A04020102020204" pitchFamily="34" charset="0"/>
              </a:rPr>
              <a:t>Use weather forecasts to predict demand and offer incentives during rainy or winter days.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i="1" dirty="0">
                <a:latin typeface="Arial Black" panose="020B0A04020102020204" pitchFamily="34" charset="0"/>
              </a:rPr>
              <a:t>Implement discounted rides or extended return times to maintain usage</a:t>
            </a:r>
            <a:r>
              <a:rPr lang="en-US" sz="1800" i="1" dirty="0" smtClean="0">
                <a:latin typeface="Arial Black" panose="020B0A040201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i="1" dirty="0">
              <a:latin typeface="Arial Black" panose="020B0A04020102020204" pitchFamily="34" charset="0"/>
            </a:endParaRPr>
          </a:p>
          <a:p>
            <a:r>
              <a:rPr lang="en-US" sz="2000" b="1" dirty="0">
                <a:latin typeface="Arial Black" panose="020B0A04020102020204" pitchFamily="34" charset="0"/>
              </a:rPr>
              <a:t>Seasonal Marketing </a:t>
            </a:r>
            <a:r>
              <a:rPr lang="en-US" sz="2000" b="1" dirty="0" smtClean="0">
                <a:latin typeface="Arial Black" panose="020B0A04020102020204" pitchFamily="34" charset="0"/>
              </a:rPr>
              <a:t>Campaigns:</a:t>
            </a:r>
            <a:endParaRPr lang="en-US" sz="2000" b="1" dirty="0">
              <a:latin typeface="Arial Black" panose="020B0A040201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i="1" dirty="0">
                <a:latin typeface="Arial Black" panose="020B0A04020102020204" pitchFamily="34" charset="0"/>
              </a:rPr>
              <a:t>Launch promotional campaigns during low-demand seasons, such as winter.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i="1" dirty="0">
                <a:latin typeface="Arial Black" panose="020B0A04020102020204" pitchFamily="34" charset="0"/>
              </a:rPr>
              <a:t>Offer weather-adapted bikes, safety tips, and subscription discounts to attract users.</a:t>
            </a:r>
          </a:p>
          <a:p>
            <a:pPr marL="0" indent="0">
              <a:buNone/>
            </a:pPr>
            <a:endParaRPr lang="en-US" sz="1800" i="1" dirty="0">
              <a:solidFill>
                <a:srgbClr val="C00000"/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en-US" sz="1800" i="1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634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RECOMMENDATIONS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900" b="1" dirty="0">
                <a:latin typeface="Arial Black" panose="020B0A04020102020204" pitchFamily="34" charset="0"/>
              </a:rPr>
              <a:t>Infrastructure </a:t>
            </a:r>
            <a:r>
              <a:rPr lang="en-US" sz="1900" b="1" dirty="0" smtClean="0">
                <a:latin typeface="Arial Black" panose="020B0A04020102020204" pitchFamily="34" charset="0"/>
              </a:rPr>
              <a:t>Planning:</a:t>
            </a:r>
            <a:endParaRPr lang="en-US" sz="1900" b="1" dirty="0">
              <a:latin typeface="Arial Black" panose="020B0A040201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700" i="1" dirty="0">
                <a:latin typeface="Arial Black" panose="020B0A04020102020204" pitchFamily="34" charset="0"/>
              </a:rPr>
              <a:t>Prioritize building covered docking stations in high-usage areas affected by weather.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700" i="1" dirty="0">
                <a:latin typeface="Arial Black" panose="020B0A04020102020204" pitchFamily="34" charset="0"/>
              </a:rPr>
              <a:t>Develop sheltered bike lanes to ensure consistent accessibility</a:t>
            </a:r>
            <a:r>
              <a:rPr lang="en-US" sz="1700" i="1" dirty="0" smtClean="0">
                <a:latin typeface="Arial Black" panose="020B0A040201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700" i="1" dirty="0">
              <a:latin typeface="Arial Black" panose="020B0A04020102020204" pitchFamily="34" charset="0"/>
            </a:endParaRPr>
          </a:p>
          <a:p>
            <a:r>
              <a:rPr lang="en-US" sz="1900" b="1" dirty="0">
                <a:latin typeface="Arial Black" panose="020B0A04020102020204" pitchFamily="34" charset="0"/>
              </a:rPr>
              <a:t>Weekend and Holiday </a:t>
            </a:r>
            <a:r>
              <a:rPr lang="en-US" sz="1900" b="1" dirty="0" smtClean="0">
                <a:latin typeface="Arial Black" panose="020B0A04020102020204" pitchFamily="34" charset="0"/>
              </a:rPr>
              <a:t>Strategy:</a:t>
            </a:r>
            <a:endParaRPr lang="en-US" sz="1900" b="1" dirty="0">
              <a:latin typeface="Arial Black" panose="020B0A040201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700" i="1" dirty="0">
                <a:latin typeface="Arial Black" panose="020B0A04020102020204" pitchFamily="34" charset="0"/>
              </a:rPr>
              <a:t>Promote bike usage for leisure with targeted offers on weekends and holidays.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700" i="1" dirty="0">
                <a:latin typeface="Arial Black" panose="020B0A04020102020204" pitchFamily="34" charset="0"/>
              </a:rPr>
              <a:t>Highlight family rides, tourism routes, and fitness tracking partnerships.</a:t>
            </a:r>
          </a:p>
          <a:p>
            <a:endParaRPr lang="en-US" sz="1700" i="1" dirty="0" smtClean="0">
              <a:latin typeface="Arial Black" panose="020B0A04020102020204" pitchFamily="34" charset="0"/>
            </a:endParaRPr>
          </a:p>
          <a:p>
            <a:r>
              <a:rPr lang="en-US" sz="1900" b="1" dirty="0">
                <a:latin typeface="Arial Black" panose="020B0A04020102020204" pitchFamily="34" charset="0"/>
              </a:rPr>
              <a:t>Data-Driven Policy </a:t>
            </a:r>
            <a:r>
              <a:rPr lang="en-US" sz="1900" b="1" dirty="0" smtClean="0">
                <a:latin typeface="Arial Black" panose="020B0A04020102020204" pitchFamily="34" charset="0"/>
              </a:rPr>
              <a:t>Making:</a:t>
            </a:r>
            <a:endParaRPr lang="en-US" sz="1900" b="1" dirty="0">
              <a:latin typeface="Arial Black" panose="020B0A040201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700" i="1" dirty="0">
                <a:latin typeface="Arial Black" panose="020B0A04020102020204" pitchFamily="34" charset="0"/>
              </a:rPr>
              <a:t>Use data insights to guide government and non-profit investments in cycling infrastructure.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700" i="1" dirty="0">
                <a:latin typeface="Arial Black" panose="020B0A04020102020204" pitchFamily="34" charset="0"/>
              </a:rPr>
              <a:t>Justify green transit initiatives with clear usage patterns.</a:t>
            </a:r>
          </a:p>
          <a:p>
            <a:endParaRPr lang="en-US" sz="1700" i="1" dirty="0">
              <a:latin typeface="Arial Black" panose="020B0A04020102020204" pitchFamily="34" charset="0"/>
            </a:endParaRPr>
          </a:p>
          <a:p>
            <a:endParaRPr lang="en-US" sz="19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49958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RECOMMENDATIONS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900" b="1" dirty="0">
                <a:latin typeface="Arial Black" panose="020B0A04020102020204" pitchFamily="34" charset="0"/>
              </a:rPr>
              <a:t>Maintenance </a:t>
            </a:r>
            <a:r>
              <a:rPr lang="en-US" sz="1900" b="1" dirty="0" smtClean="0">
                <a:latin typeface="Arial Black" panose="020B0A04020102020204" pitchFamily="34" charset="0"/>
              </a:rPr>
              <a:t>Optimization:</a:t>
            </a:r>
            <a:endParaRPr lang="en-US" sz="1900" b="1" dirty="0">
              <a:latin typeface="Arial Black" panose="020B0A040201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700" i="1" dirty="0">
                <a:latin typeface="Arial Black" panose="020B0A04020102020204" pitchFamily="34" charset="0"/>
              </a:rPr>
              <a:t>Schedule routine maintenance during low-demand periods (early mornings, rainy days, winter).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700" i="1" dirty="0">
                <a:latin typeface="Arial Black" panose="020B0A04020102020204" pitchFamily="34" charset="0"/>
              </a:rPr>
              <a:t>Ensure bikes are available and well-maintained during peak </a:t>
            </a:r>
            <a:r>
              <a:rPr lang="en-US" sz="1700" i="1" dirty="0" smtClean="0">
                <a:latin typeface="Arial Black" panose="020B0A04020102020204" pitchFamily="34" charset="0"/>
              </a:rPr>
              <a:t>hours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115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1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525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77772" y="1913206"/>
            <a:ext cx="57114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Arial Black" panose="020B0A04020102020204" pitchFamily="34" charset="0"/>
              </a:rPr>
              <a:t>THANK YOU</a:t>
            </a:r>
          </a:p>
          <a:p>
            <a:pPr algn="ctr"/>
            <a:r>
              <a:rPr lang="en-US" sz="2800" dirty="0" smtClean="0">
                <a:latin typeface="Arial Black" panose="020B0A04020102020204" pitchFamily="34" charset="0"/>
              </a:rPr>
              <a:t>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4203345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Background and Context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Arial Black" panose="020B0A04020102020204" pitchFamily="34" charset="0"/>
              </a:rPr>
              <a:t>Cities worldwide are adopting bike-sharing to address </a:t>
            </a:r>
            <a:r>
              <a:rPr lang="en-US" sz="2000" b="1" dirty="0">
                <a:latin typeface="Arial Black" panose="020B0A04020102020204" pitchFamily="34" charset="0"/>
              </a:rPr>
              <a:t>urban traffic, pollution, and public </a:t>
            </a:r>
            <a:r>
              <a:rPr lang="en-US" sz="2000" b="1" dirty="0" smtClean="0">
                <a:latin typeface="Arial Black" panose="020B0A04020102020204" pitchFamily="34" charset="0"/>
              </a:rPr>
              <a:t>health.</a:t>
            </a:r>
          </a:p>
          <a:p>
            <a:pPr marL="0" indent="0">
              <a:buNone/>
            </a:pPr>
            <a:endParaRPr lang="en-US" sz="2000" b="1" dirty="0" smtClean="0">
              <a:latin typeface="Arial Black" panose="020B0A04020102020204" pitchFamily="34" charset="0"/>
            </a:endParaRPr>
          </a:p>
          <a:p>
            <a:r>
              <a:rPr lang="en-US" sz="2000" dirty="0">
                <a:latin typeface="Arial Black" panose="020B0A04020102020204" pitchFamily="34" charset="0"/>
              </a:rPr>
              <a:t>Seoul, South Korea, launched a public bike-sharing system to promote </a:t>
            </a:r>
            <a:r>
              <a:rPr lang="en-US" sz="2000" b="1" dirty="0">
                <a:latin typeface="Arial Black" panose="020B0A04020102020204" pitchFamily="34" charset="0"/>
              </a:rPr>
              <a:t>micro-mobility</a:t>
            </a:r>
            <a:r>
              <a:rPr lang="en-US" sz="2000" dirty="0">
                <a:latin typeface="Arial Black" panose="020B0A04020102020204" pitchFamily="34" charset="0"/>
              </a:rPr>
              <a:t> and reduce reliance on private </a:t>
            </a:r>
            <a:r>
              <a:rPr lang="en-US" sz="2000" dirty="0" smtClean="0">
                <a:latin typeface="Arial Black" panose="020B0A04020102020204" pitchFamily="34" charset="0"/>
              </a:rPr>
              <a:t>vehicles.</a:t>
            </a:r>
          </a:p>
          <a:p>
            <a:endParaRPr lang="en-US" sz="2000" dirty="0">
              <a:latin typeface="Arial Black" panose="020B0A04020102020204" pitchFamily="34" charset="0"/>
            </a:endParaRPr>
          </a:p>
          <a:p>
            <a:r>
              <a:rPr lang="en-US" sz="2000" dirty="0">
                <a:latin typeface="Arial Black" panose="020B0A04020102020204" pitchFamily="34" charset="0"/>
              </a:rPr>
              <a:t>As bike-sharing grows, so does the need to </a:t>
            </a:r>
            <a:r>
              <a:rPr lang="en-US" sz="2000" b="1" dirty="0">
                <a:latin typeface="Arial Black" panose="020B0A04020102020204" pitchFamily="34" charset="0"/>
              </a:rPr>
              <a:t>understand and forecast demand patterns</a:t>
            </a:r>
            <a:r>
              <a:rPr lang="en-US" sz="2000" dirty="0">
                <a:latin typeface="Arial Black" panose="020B0A04020102020204" pitchFamily="34" charset="0"/>
              </a:rPr>
              <a:t>.</a:t>
            </a:r>
          </a:p>
          <a:p>
            <a:endParaRPr lang="en-US" sz="2000" dirty="0" smtClean="0">
              <a:latin typeface="Arial Black" panose="020B0A04020102020204" pitchFamily="34" charset="0"/>
            </a:endParaRPr>
          </a:p>
          <a:p>
            <a:pPr marL="285750" indent="-285750"/>
            <a:r>
              <a:rPr lang="en-US" sz="2000" dirty="0">
                <a:latin typeface="Arial Black" panose="020B0A04020102020204" pitchFamily="34" charset="0"/>
              </a:rPr>
              <a:t>Demand is influenced by external factors like </a:t>
            </a:r>
            <a:r>
              <a:rPr lang="en-US" sz="2000" b="1" dirty="0">
                <a:latin typeface="Arial Black" panose="020B0A04020102020204" pitchFamily="34" charset="0"/>
              </a:rPr>
              <a:t>weather conditions</a:t>
            </a:r>
            <a:r>
              <a:rPr lang="en-US" sz="2000" dirty="0">
                <a:latin typeface="Arial Black" panose="020B0A04020102020204" pitchFamily="34" charset="0"/>
              </a:rPr>
              <a:t>, </a:t>
            </a:r>
            <a:r>
              <a:rPr lang="en-US" sz="2000" b="1" dirty="0">
                <a:latin typeface="Arial Black" panose="020B0A04020102020204" pitchFamily="34" charset="0"/>
              </a:rPr>
              <a:t>time of day</a:t>
            </a:r>
            <a:r>
              <a:rPr lang="en-US" sz="2000" dirty="0">
                <a:latin typeface="Arial Black" panose="020B0A04020102020204" pitchFamily="34" charset="0"/>
              </a:rPr>
              <a:t>, and </a:t>
            </a:r>
            <a:r>
              <a:rPr lang="en-US" sz="2000" b="1" dirty="0">
                <a:latin typeface="Arial Black" panose="020B0A04020102020204" pitchFamily="34" charset="0"/>
              </a:rPr>
              <a:t>holidays</a:t>
            </a:r>
            <a:r>
              <a:rPr lang="en-US" sz="2000" dirty="0">
                <a:latin typeface="Arial Black" panose="020B0A04020102020204" pitchFamily="34" charset="0"/>
              </a:rPr>
              <a:t>, which affect both operational planning and user experience.</a:t>
            </a:r>
          </a:p>
          <a:p>
            <a:pPr marL="285750" indent="-285750"/>
            <a:endParaRPr lang="en-US" sz="2000" dirty="0">
              <a:solidFill>
                <a:srgbClr val="C00000"/>
              </a:solidFill>
            </a:endParaRPr>
          </a:p>
          <a:p>
            <a:endParaRPr lang="en-US" sz="2000" dirty="0" smtClean="0">
              <a:solidFill>
                <a:srgbClr val="C00000"/>
              </a:solidFill>
              <a:latin typeface="Arial Black" panose="020B0A04020102020204" pitchFamily="34" charset="0"/>
            </a:endParaRPr>
          </a:p>
          <a:p>
            <a:endParaRPr lang="en-US" sz="2000" dirty="0" smtClean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en-US" sz="2000" dirty="0" smtClean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en-US" sz="2000" dirty="0">
              <a:latin typeface="Arial Black" panose="020B0A04020102020204" pitchFamily="34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59696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The Problem and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Arial Black" panose="020B0A04020102020204" pitchFamily="34" charset="0"/>
              </a:rPr>
              <a:t>Unpredictable demand in bike-sharing systems often leads to</a:t>
            </a:r>
            <a:r>
              <a:rPr lang="en-US" sz="2000" dirty="0" smtClean="0">
                <a:latin typeface="Arial Black" panose="020B0A04020102020204" pitchFamily="34" charset="0"/>
              </a:rPr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Arial Black" panose="020B0A04020102020204" pitchFamily="34" charset="0"/>
              </a:rPr>
              <a:t>Poor bike </a:t>
            </a:r>
            <a:r>
              <a:rPr lang="en-US" sz="2000" dirty="0" smtClean="0">
                <a:latin typeface="Arial Black" panose="020B0A04020102020204" pitchFamily="34" charset="0"/>
              </a:rPr>
              <a:t>availability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Arial Black" panose="020B0A04020102020204" pitchFamily="34" charset="0"/>
              </a:rPr>
              <a:t>Delays during peak </a:t>
            </a:r>
            <a:r>
              <a:rPr lang="en-US" sz="2000" dirty="0" smtClean="0">
                <a:latin typeface="Arial Black" panose="020B0A04020102020204" pitchFamily="34" charset="0"/>
              </a:rPr>
              <a:t>hours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Arial Black" panose="020B0A04020102020204" pitchFamily="34" charset="0"/>
              </a:rPr>
              <a:t>Disruptions during weather </a:t>
            </a:r>
            <a:r>
              <a:rPr lang="en-US" sz="2000" dirty="0" smtClean="0">
                <a:latin typeface="Arial Black" panose="020B0A04020102020204" pitchFamily="34" charset="0"/>
              </a:rPr>
              <a:t>changes</a:t>
            </a:r>
            <a:endParaRPr lang="en-US" sz="2000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en-US" sz="2000" dirty="0" smtClean="0">
              <a:latin typeface="Arial Black" panose="020B0A04020102020204" pitchFamily="34" charset="0"/>
            </a:endParaRPr>
          </a:p>
          <a:p>
            <a:r>
              <a:rPr lang="en-US" sz="2000" dirty="0">
                <a:latin typeface="Arial Black" panose="020B0A04020102020204" pitchFamily="34" charset="0"/>
              </a:rPr>
              <a:t>Understanding how </a:t>
            </a:r>
            <a:r>
              <a:rPr lang="en-US" sz="2000" b="1" dirty="0">
                <a:latin typeface="Arial Black" panose="020B0A04020102020204" pitchFamily="34" charset="0"/>
              </a:rPr>
              <a:t>time and weather influence usage patterns</a:t>
            </a:r>
            <a:r>
              <a:rPr lang="en-US" sz="2000" dirty="0">
                <a:latin typeface="Arial Black" panose="020B0A04020102020204" pitchFamily="34" charset="0"/>
              </a:rPr>
              <a:t> can help optimize operations and enhance user satisfaction</a:t>
            </a:r>
            <a:r>
              <a:rPr lang="en-US" sz="2000" dirty="0" smtClean="0">
                <a:latin typeface="Arial Black" panose="020B0A04020102020204" pitchFamily="34" charset="0"/>
              </a:rPr>
              <a:t>.</a:t>
            </a:r>
          </a:p>
          <a:p>
            <a:endParaRPr lang="en-US" sz="2000" dirty="0">
              <a:latin typeface="Arial Black" panose="020B0A04020102020204" pitchFamily="34" charset="0"/>
            </a:endParaRPr>
          </a:p>
          <a:p>
            <a:r>
              <a:rPr lang="en-US" sz="2000" dirty="0">
                <a:latin typeface="Arial Black" panose="020B0A04020102020204" pitchFamily="34" charset="0"/>
              </a:rPr>
              <a:t>This project leverages data to uncover these patterns and support smarter decision-making.</a:t>
            </a:r>
          </a:p>
        </p:txBody>
      </p:sp>
    </p:spTree>
    <p:extLst>
      <p:ext uri="{BB962C8B-B14F-4D97-AF65-F5344CB8AC3E}">
        <p14:creationId xmlns:p14="http://schemas.microsoft.com/office/powerpoint/2010/main" val="1937976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About This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Arial Black" panose="020B0A04020102020204" pitchFamily="34" charset="0"/>
              </a:rPr>
              <a:t>This project uses a </a:t>
            </a:r>
            <a:r>
              <a:rPr lang="en-US" sz="2000" b="1" dirty="0">
                <a:latin typeface="Arial Black" panose="020B0A04020102020204" pitchFamily="34" charset="0"/>
              </a:rPr>
              <a:t>year-long, hourly dataset</a:t>
            </a:r>
            <a:r>
              <a:rPr lang="en-US" sz="2000" dirty="0">
                <a:latin typeface="Arial Black" panose="020B0A04020102020204" pitchFamily="34" charset="0"/>
              </a:rPr>
              <a:t> of Seoul bike rentals</a:t>
            </a:r>
            <a:r>
              <a:rPr lang="en-US" sz="2000" dirty="0" smtClean="0">
                <a:latin typeface="Arial Black" panose="020B0A04020102020204" pitchFamily="34" charset="0"/>
              </a:rPr>
              <a:t>.</a:t>
            </a:r>
            <a:endParaRPr lang="en-US" sz="2000" dirty="0">
              <a:latin typeface="Arial Black" panose="020B0A04020102020204" pitchFamily="34" charset="0"/>
            </a:endParaRPr>
          </a:p>
          <a:p>
            <a:endParaRPr lang="en-US" sz="2000" dirty="0" smtClean="0">
              <a:latin typeface="Arial Black" panose="020B0A04020102020204" pitchFamily="34" charset="0"/>
            </a:endParaRPr>
          </a:p>
          <a:p>
            <a:r>
              <a:rPr lang="en-US" sz="2000" b="1" dirty="0" smtClean="0">
                <a:latin typeface="Arial Black" panose="020B0A04020102020204" pitchFamily="34" charset="0"/>
              </a:rPr>
              <a:t>Multiple </a:t>
            </a:r>
            <a:r>
              <a:rPr lang="en-US" sz="2000" b="1" dirty="0">
                <a:latin typeface="Arial Black" panose="020B0A04020102020204" pitchFamily="34" charset="0"/>
              </a:rPr>
              <a:t>linear </a:t>
            </a:r>
            <a:r>
              <a:rPr lang="en-US" sz="2000" b="1" dirty="0" smtClean="0">
                <a:latin typeface="Arial Black" panose="020B0A04020102020204" pitchFamily="34" charset="0"/>
              </a:rPr>
              <a:t>regression was applied</a:t>
            </a:r>
            <a:r>
              <a:rPr lang="en-US" sz="2000" dirty="0" smtClean="0">
                <a:latin typeface="Arial Black" panose="020B0A04020102020204" pitchFamily="34" charset="0"/>
              </a:rPr>
              <a:t> </a:t>
            </a:r>
            <a:r>
              <a:rPr lang="en-US" sz="2000" dirty="0">
                <a:latin typeface="Arial Black" panose="020B0A04020102020204" pitchFamily="34" charset="0"/>
              </a:rPr>
              <a:t>to assess how environmental and temporal factors affect hourly rental counts</a:t>
            </a:r>
            <a:r>
              <a:rPr lang="en-US" sz="2000" dirty="0" smtClean="0">
                <a:latin typeface="Arial Black" panose="020B0A04020102020204" pitchFamily="34" charset="0"/>
              </a:rPr>
              <a:t>.</a:t>
            </a:r>
          </a:p>
          <a:p>
            <a:endParaRPr lang="en-US" sz="2000" dirty="0">
              <a:latin typeface="Arial Black" panose="020B0A040201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latin typeface="Arial Black" panose="020B0A04020102020204" pitchFamily="34" charset="0"/>
              </a:rPr>
              <a:t>Key variables </a:t>
            </a:r>
            <a:r>
              <a:rPr lang="en-US" sz="2000" dirty="0" smtClean="0">
                <a:latin typeface="Arial Black" panose="020B0A04020102020204" pitchFamily="34" charset="0"/>
              </a:rPr>
              <a:t>studied are </a:t>
            </a:r>
            <a:r>
              <a:rPr lang="en-US" altLang="en-US" sz="2000" dirty="0" smtClean="0">
                <a:latin typeface="Arial Black" panose="020B0A04020102020204" pitchFamily="34" charset="0"/>
              </a:rPr>
              <a:t>Temperature, Rainfall, </a:t>
            </a:r>
            <a:r>
              <a:rPr lang="en-US" altLang="en-US" sz="2000" dirty="0">
                <a:latin typeface="Arial Black" panose="020B0A04020102020204" pitchFamily="34" charset="0"/>
              </a:rPr>
              <a:t>Hour of </a:t>
            </a:r>
            <a:r>
              <a:rPr lang="en-US" altLang="en-US" sz="2000" dirty="0" smtClean="0">
                <a:latin typeface="Arial Black" panose="020B0A04020102020204" pitchFamily="34" charset="0"/>
              </a:rPr>
              <a:t>day,</a:t>
            </a:r>
            <a:r>
              <a:rPr lang="en-US" altLang="en-US" sz="2000" dirty="0">
                <a:latin typeface="Arial Black" panose="020B0A04020102020204" pitchFamily="34" charset="0"/>
              </a:rPr>
              <a:t> Holiday </a:t>
            </a:r>
            <a:r>
              <a:rPr lang="en-US" altLang="en-US" sz="2000" dirty="0" smtClean="0">
                <a:latin typeface="Arial Black" panose="020B0A04020102020204" pitchFamily="34" charset="0"/>
              </a:rPr>
              <a:t>status, Season, and Day of week.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000" dirty="0">
              <a:latin typeface="Arial Black" panose="020B0A040201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latin typeface="Arial Black" panose="020B0A04020102020204" pitchFamily="34" charset="0"/>
              </a:rPr>
              <a:t>The goal is to generate actionable insights for</a:t>
            </a:r>
            <a:r>
              <a:rPr lang="en-US" sz="2000" dirty="0" smtClean="0">
                <a:latin typeface="Arial Black" panose="020B0A04020102020204" pitchFamily="34" charset="0"/>
              </a:rPr>
              <a:t>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sz="2000" b="1" dirty="0" smtClean="0">
                <a:latin typeface="Arial Black" panose="020B0A04020102020204" pitchFamily="34" charset="0"/>
              </a:rPr>
              <a:t>City Planners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sz="2000" b="1" dirty="0" smtClean="0">
                <a:latin typeface="Arial Black" panose="020B0A04020102020204" pitchFamily="34" charset="0"/>
              </a:rPr>
              <a:t>Urban mobility researchers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sz="2000" b="1" dirty="0" smtClean="0">
                <a:latin typeface="Arial Black" panose="020B0A04020102020204" pitchFamily="34" charset="0"/>
              </a:rPr>
              <a:t>Bike share operators</a:t>
            </a:r>
            <a:endParaRPr lang="en-US" sz="2000" b="1" dirty="0">
              <a:latin typeface="Arial Black" panose="020B0A040201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000" dirty="0" smtClean="0">
              <a:latin typeface="Arial Black" panose="020B0A040201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000" dirty="0">
              <a:latin typeface="Arial Black" panose="020B0A040201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000" dirty="0">
              <a:latin typeface="Arial" panose="020B0604020202020204" pitchFamily="34" charset="0"/>
            </a:endParaRPr>
          </a:p>
          <a:p>
            <a:endParaRPr lang="en-US" sz="2000" dirty="0">
              <a:latin typeface="Arial Black" panose="020B0A04020102020204" pitchFamily="34" charset="0"/>
            </a:endParaRPr>
          </a:p>
          <a:p>
            <a:endParaRPr lang="en-US" sz="2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481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66216"/>
          </a:xfrm>
        </p:spPr>
        <p:txBody>
          <a:bodyPr>
            <a:normAutofit fontScale="90000"/>
          </a:bodyPr>
          <a:lstStyle/>
          <a:p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</p:spPr>
      </p:pic>
      <p:sp>
        <p:nvSpPr>
          <p:cNvPr id="9" name="TextBox 8"/>
          <p:cNvSpPr txBox="1"/>
          <p:nvPr/>
        </p:nvSpPr>
        <p:spPr>
          <a:xfrm flipH="1">
            <a:off x="777855" y="2424261"/>
            <a:ext cx="643172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67265" y="2150076"/>
            <a:ext cx="1569308" cy="102561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02</a:t>
            </a:r>
            <a:endParaRPr lang="en-US" sz="4000" dirty="0"/>
          </a:p>
        </p:txBody>
      </p:sp>
      <p:sp>
        <p:nvSpPr>
          <p:cNvPr id="14" name="TextBox 13"/>
          <p:cNvSpPr txBox="1"/>
          <p:nvPr/>
        </p:nvSpPr>
        <p:spPr>
          <a:xfrm>
            <a:off x="358345" y="3275464"/>
            <a:ext cx="5548185" cy="12749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4800" dirty="0" smtClean="0">
                <a:latin typeface="Arial Black" panose="020B0A04020102020204" pitchFamily="34" charset="0"/>
              </a:rPr>
              <a:t>Data Set</a:t>
            </a:r>
          </a:p>
          <a:p>
            <a:endParaRPr lang="en-US" sz="4800" dirty="0" smtClean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988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Dataset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Arial Black" panose="020B0A04020102020204" pitchFamily="34" charset="0"/>
              </a:rPr>
              <a:t>Collected from the </a:t>
            </a:r>
            <a:r>
              <a:rPr lang="en-US" sz="2000" b="1" dirty="0">
                <a:latin typeface="Arial Black" panose="020B0A04020102020204" pitchFamily="34" charset="0"/>
              </a:rPr>
              <a:t>UCI Machine Learning </a:t>
            </a:r>
            <a:r>
              <a:rPr lang="en-US" sz="2000" b="1" dirty="0" smtClean="0">
                <a:latin typeface="Arial Black" panose="020B0A04020102020204" pitchFamily="34" charset="0"/>
              </a:rPr>
              <a:t>Repository</a:t>
            </a:r>
          </a:p>
          <a:p>
            <a:endParaRPr lang="en-US" sz="2000" b="1" dirty="0">
              <a:latin typeface="Arial Black" panose="020B0A04020102020204" pitchFamily="34" charset="0"/>
            </a:endParaRPr>
          </a:p>
          <a:p>
            <a:r>
              <a:rPr lang="en-US" sz="2000" dirty="0">
                <a:latin typeface="Arial Black" panose="020B0A04020102020204" pitchFamily="34" charset="0"/>
              </a:rPr>
              <a:t>Covers </a:t>
            </a:r>
            <a:r>
              <a:rPr lang="en-US" sz="2000" b="1" dirty="0">
                <a:latin typeface="Arial Black" panose="020B0A04020102020204" pitchFamily="34" charset="0"/>
              </a:rPr>
              <a:t>hourly bike rental data</a:t>
            </a:r>
            <a:r>
              <a:rPr lang="en-US" sz="2000" dirty="0">
                <a:latin typeface="Arial Black" panose="020B0A04020102020204" pitchFamily="34" charset="0"/>
              </a:rPr>
              <a:t> in Seoul for </a:t>
            </a:r>
            <a:r>
              <a:rPr lang="en-US" sz="2000" b="1" dirty="0">
                <a:latin typeface="Arial Black" panose="020B0A04020102020204" pitchFamily="34" charset="0"/>
              </a:rPr>
              <a:t>all of </a:t>
            </a:r>
            <a:r>
              <a:rPr lang="en-US" sz="2000" b="1" dirty="0" smtClean="0">
                <a:latin typeface="Arial Black" panose="020B0A04020102020204" pitchFamily="34" charset="0"/>
              </a:rPr>
              <a:t>2017</a:t>
            </a:r>
          </a:p>
          <a:p>
            <a:endParaRPr lang="en-US" sz="2000" b="1" dirty="0">
              <a:latin typeface="Arial Black" panose="020B0A04020102020204" pitchFamily="34" charset="0"/>
            </a:endParaRPr>
          </a:p>
          <a:p>
            <a:r>
              <a:rPr lang="en-US" sz="2000" dirty="0">
                <a:latin typeface="Arial Black" panose="020B0A04020102020204" pitchFamily="34" charset="0"/>
              </a:rPr>
              <a:t>Contains </a:t>
            </a:r>
            <a:r>
              <a:rPr lang="en-US" sz="2000" b="1" dirty="0">
                <a:latin typeface="Arial Black" panose="020B0A04020102020204" pitchFamily="34" charset="0"/>
              </a:rPr>
              <a:t>8,760 rows</a:t>
            </a:r>
            <a:r>
              <a:rPr lang="en-US" sz="2000" dirty="0">
                <a:latin typeface="Arial Black" panose="020B0A04020102020204" pitchFamily="34" charset="0"/>
              </a:rPr>
              <a:t> (one per hour) with weather and time-related variables</a:t>
            </a:r>
          </a:p>
        </p:txBody>
      </p:sp>
    </p:spTree>
    <p:extLst>
      <p:ext uri="{BB962C8B-B14F-4D97-AF65-F5344CB8AC3E}">
        <p14:creationId xmlns:p14="http://schemas.microsoft.com/office/powerpoint/2010/main" val="1055482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Variables Included in the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Arial Black" panose="020B0A04020102020204" pitchFamily="34" charset="0"/>
              </a:rPr>
              <a:t>	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2116" y="1952368"/>
            <a:ext cx="3064476" cy="15960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dirty="0">
                <a:latin typeface="Arial Black" panose="020B0A04020102020204" pitchFamily="34" charset="0"/>
              </a:rPr>
              <a:t>• Temperature (°C</a:t>
            </a:r>
            <a:r>
              <a:rPr lang="en-US" sz="2000" dirty="0" smtClean="0">
                <a:latin typeface="Arial Black" panose="020B0A04020102020204" pitchFamily="34" charset="0"/>
              </a:rPr>
              <a:t>)</a:t>
            </a:r>
          </a:p>
          <a:p>
            <a:endParaRPr lang="en-US" sz="2000" dirty="0">
              <a:latin typeface="Arial Black" panose="020B0A04020102020204" pitchFamily="34" charset="0"/>
            </a:endParaRPr>
          </a:p>
          <a:p>
            <a:r>
              <a:rPr lang="en-US" sz="2000" dirty="0">
                <a:latin typeface="Arial Black" panose="020B0A04020102020204" pitchFamily="34" charset="0"/>
              </a:rPr>
              <a:t>• Day of </a:t>
            </a:r>
            <a:r>
              <a:rPr lang="en-US" sz="2000" dirty="0" smtClean="0">
                <a:latin typeface="Arial Black" panose="020B0A04020102020204" pitchFamily="34" charset="0"/>
              </a:rPr>
              <a:t>Week</a:t>
            </a:r>
          </a:p>
          <a:p>
            <a:endParaRPr lang="en-US" sz="2000" dirty="0">
              <a:latin typeface="Arial Black" panose="020B0A04020102020204" pitchFamily="34" charset="0"/>
            </a:endParaRPr>
          </a:p>
          <a:p>
            <a:r>
              <a:rPr lang="en-US" sz="2000" dirty="0">
                <a:latin typeface="Arial Black" panose="020B0A04020102020204" pitchFamily="34" charset="0"/>
              </a:rPr>
              <a:t>• Holiday (Yes/No)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14983" y="1952368"/>
            <a:ext cx="30644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Black" panose="020B0A04020102020204" pitchFamily="34" charset="0"/>
              </a:rPr>
              <a:t>• </a:t>
            </a:r>
            <a:r>
              <a:rPr lang="en-US" sz="2000" dirty="0" smtClean="0">
                <a:latin typeface="Arial Black" panose="020B0A04020102020204" pitchFamily="34" charset="0"/>
              </a:rPr>
              <a:t> </a:t>
            </a:r>
            <a:r>
              <a:rPr lang="en-US" sz="2000" dirty="0">
                <a:latin typeface="Arial Black" panose="020B0A04020102020204" pitchFamily="34" charset="0"/>
              </a:rPr>
              <a:t>Season (</a:t>
            </a:r>
            <a:r>
              <a:rPr lang="en-US" sz="2000" dirty="0" smtClean="0">
                <a:latin typeface="Arial Black" panose="020B0A04020102020204" pitchFamily="34" charset="0"/>
              </a:rPr>
              <a:t>Spring,   Summer, Autumn, Winter)</a:t>
            </a:r>
          </a:p>
          <a:p>
            <a:endParaRPr lang="en-US" sz="2000" dirty="0">
              <a:latin typeface="Arial Black" panose="020B0A04020102020204" pitchFamily="34" charset="0"/>
            </a:endParaRPr>
          </a:p>
          <a:p>
            <a:r>
              <a:rPr lang="en-US" sz="2000" dirty="0">
                <a:latin typeface="Arial Black" panose="020B0A04020102020204" pitchFamily="34" charset="0"/>
              </a:rPr>
              <a:t>• Rainfall (mm</a:t>
            </a:r>
            <a:r>
              <a:rPr lang="en-US" sz="2000" dirty="0" smtClean="0">
                <a:latin typeface="Arial Black" panose="020B0A04020102020204" pitchFamily="34" charset="0"/>
              </a:rPr>
              <a:t>)</a:t>
            </a:r>
          </a:p>
          <a:p>
            <a:endParaRPr lang="en-US" sz="2000" dirty="0">
              <a:latin typeface="Arial Black" panose="020B0A04020102020204" pitchFamily="34" charset="0"/>
            </a:endParaRPr>
          </a:p>
          <a:p>
            <a:r>
              <a:rPr lang="en-US" sz="2000" dirty="0">
                <a:latin typeface="Arial Black" panose="020B0A04020102020204" pitchFamily="34" charset="0"/>
              </a:rPr>
              <a:t>• Hour (0–23)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130" y="5039154"/>
            <a:ext cx="11652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 Black" panose="020B0A04020102020204" pitchFamily="34" charset="0"/>
              </a:rPr>
              <a:t>Preprocessing involved encoding the ‘Holiday’ variable, creating a new column for ‘Day of Week’, and dropping highly correlated variables to address multicollinearity.</a:t>
            </a:r>
          </a:p>
        </p:txBody>
      </p:sp>
    </p:spTree>
    <p:extLst>
      <p:ext uri="{BB962C8B-B14F-4D97-AF65-F5344CB8AC3E}">
        <p14:creationId xmlns:p14="http://schemas.microsoft.com/office/powerpoint/2010/main" val="1029425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</TotalTime>
  <Words>1502</Words>
  <Application>Microsoft Office PowerPoint</Application>
  <PresentationFormat>Widescreen</PresentationFormat>
  <Paragraphs>172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Arial Black</vt:lpstr>
      <vt:lpstr>Calibri</vt:lpstr>
      <vt:lpstr>Calibri Light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Background and Context</vt:lpstr>
      <vt:lpstr>The Problem and Motivation</vt:lpstr>
      <vt:lpstr>About This Project</vt:lpstr>
      <vt:lpstr>PowerPoint Presentation</vt:lpstr>
      <vt:lpstr>Dataset Overview</vt:lpstr>
      <vt:lpstr>Variables Included in the Dataset</vt:lpstr>
      <vt:lpstr>PowerPoint Presentation</vt:lpstr>
      <vt:lpstr>Summary Statistics</vt:lpstr>
      <vt:lpstr>Summary Statistics - Histogram</vt:lpstr>
      <vt:lpstr>Summary Statistics - Bar plot</vt:lpstr>
      <vt:lpstr>Summary Statistics - Boxplot</vt:lpstr>
      <vt:lpstr>Summary Statistics – Scatter Plot</vt:lpstr>
      <vt:lpstr>Summary Statistics – Scatter Plot</vt:lpstr>
      <vt:lpstr>PowerPoint Presentation</vt:lpstr>
      <vt:lpstr>Seoul Bike Rental Regression Model</vt:lpstr>
      <vt:lpstr>PowerPoint Presentation</vt:lpstr>
      <vt:lpstr>Regression Model Summary</vt:lpstr>
      <vt:lpstr>Residuals vs Fitted plot</vt:lpstr>
      <vt:lpstr>Q-Q plot</vt:lpstr>
      <vt:lpstr>Scale-Location and Residual vs Leverage</vt:lpstr>
      <vt:lpstr>Collinearity</vt:lpstr>
      <vt:lpstr>PowerPoint Presentation</vt:lpstr>
      <vt:lpstr>Model Interpretation</vt:lpstr>
      <vt:lpstr>Model Interpretation Cont’d</vt:lpstr>
      <vt:lpstr>Model Interpretation Cont’d</vt:lpstr>
      <vt:lpstr>PowerPoint Presentation</vt:lpstr>
      <vt:lpstr>RECOMMENDATIONS</vt:lpstr>
      <vt:lpstr>RECOMMENDATIONS</vt:lpstr>
      <vt:lpstr>RECOMMENDATIONS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61</cp:revision>
  <dcterms:created xsi:type="dcterms:W3CDTF">2025-05-05T19:36:30Z</dcterms:created>
  <dcterms:modified xsi:type="dcterms:W3CDTF">2025-05-08T20:35:10Z</dcterms:modified>
</cp:coreProperties>
</file>